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956" r:id="rId2"/>
    <p:sldId id="776" r:id="rId3"/>
    <p:sldId id="663" r:id="rId4"/>
    <p:sldId id="957" r:id="rId5"/>
    <p:sldId id="1185" r:id="rId6"/>
    <p:sldId id="970" r:id="rId7"/>
    <p:sldId id="971" r:id="rId8"/>
    <p:sldId id="972" r:id="rId9"/>
    <p:sldId id="973" r:id="rId10"/>
    <p:sldId id="974" r:id="rId11"/>
    <p:sldId id="1179" r:id="rId12"/>
    <p:sldId id="1183" r:id="rId13"/>
    <p:sldId id="1184" r:id="rId14"/>
    <p:sldId id="347" r:id="rId15"/>
    <p:sldId id="388" r:id="rId16"/>
    <p:sldId id="459" r:id="rId17"/>
    <p:sldId id="460" r:id="rId18"/>
    <p:sldId id="461" r:id="rId19"/>
    <p:sldId id="390" r:id="rId20"/>
    <p:sldId id="1180" r:id="rId21"/>
    <p:sldId id="346" r:id="rId22"/>
    <p:sldId id="353" r:id="rId23"/>
    <p:sldId id="1181" r:id="rId24"/>
    <p:sldId id="1182" r:id="rId25"/>
    <p:sldId id="272" r:id="rId26"/>
    <p:sldId id="343" r:id="rId27"/>
    <p:sldId id="299" r:id="rId28"/>
  </p:sldIdLst>
  <p:sldSz cx="12192000" cy="6858000"/>
  <p:notesSz cx="7010400" cy="92964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9C"/>
    <a:srgbClr val="E88510"/>
    <a:srgbClr val="AE7C42"/>
    <a:srgbClr val="F2B800"/>
    <a:srgbClr val="D60093"/>
    <a:srgbClr val="00A44A"/>
    <a:srgbClr val="00863D"/>
    <a:srgbClr val="0000FF"/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6684" autoAdjust="0"/>
  </p:normalViewPr>
  <p:slideViewPr>
    <p:cSldViewPr snapToGrid="0">
      <p:cViewPr>
        <p:scale>
          <a:sx n="83" d="100"/>
          <a:sy n="83" d="100"/>
        </p:scale>
        <p:origin x="26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0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youtube.com/watch?v=-NIFGVlA3x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50.png"/><Relationship Id="rId3" Type="http://schemas.openxmlformats.org/officeDocument/2006/relationships/image" Target="../media/image130.png"/><Relationship Id="rId7" Type="http://schemas.openxmlformats.org/officeDocument/2006/relationships/image" Target="../media/image200.png"/><Relationship Id="rId12" Type="http://schemas.openxmlformats.org/officeDocument/2006/relationships/image" Target="../media/image2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0" Type="http://schemas.openxmlformats.org/officeDocument/2006/relationships/image" Target="../media/image220.png"/><Relationship Id="rId4" Type="http://schemas.openxmlformats.org/officeDocument/2006/relationships/image" Target="../media/image170.png"/><Relationship Id="rId9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tags" Target="../tags/tag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10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6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00.png"/><Relationship Id="rId4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image" Target="../media/image20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10" Type="http://schemas.openxmlformats.org/officeDocument/2006/relationships/image" Target="../media/image220.png"/><Relationship Id="rId19" Type="http://schemas.openxmlformats.org/officeDocument/2006/relationships/image" Target="../media/image16.png"/><Relationship Id="rId4" Type="http://schemas.openxmlformats.org/officeDocument/2006/relationships/image" Target="../media/image170.png"/><Relationship Id="rId9" Type="http://schemas.openxmlformats.org/officeDocument/2006/relationships/image" Target="../media/image211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93913"/>
              </p:ext>
            </p:extLst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6773"/>
              </p:ext>
            </p:extLst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86884"/>
              </p:ext>
            </p:extLst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35475"/>
              </p:ext>
            </p:extLst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07288"/>
              </p:ext>
            </p:extLst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10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6109-BDBA-4845-8FF4-B12A46D4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in the Wild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137F4A-F28A-42CD-8187-66E55371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379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hlinkClick r:id="rId2"/>
              </a:rPr>
              <a:t>Wheel of Fortune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E489-CA2D-4E2E-8648-125F9032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1" t="5555" r="17458" b="15555"/>
          <a:stretch/>
        </p:blipFill>
        <p:spPr>
          <a:xfrm>
            <a:off x="2743200" y="1368558"/>
            <a:ext cx="6324599" cy="4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BF8F8-B61C-4235-BB19-5BF16A62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</p:spTree>
    <p:extLst>
      <p:ext uri="{BB962C8B-B14F-4D97-AF65-F5344CB8AC3E}">
        <p14:creationId xmlns:p14="http://schemas.microsoft.com/office/powerpoint/2010/main" val="390015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Which second word gives the highest probability?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𝐥𝐢𝐦𝐛</m:t>
                          </m:r>
                          <m:r>
                            <a:rPr lang="en-US" sz="2400" b="0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𝐢𝐧𝐭𝐞𝐥𝐥𝐢𝐠𝐞𝐧𝐜𝐞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𝐟𝐥𝐚𝐯𝐨𝐫𝐢𝐧𝐠</m:t>
                          </m:r>
                          <m:r>
                            <a:rPr lang="en-US" sz="240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  <a:blipFill>
                <a:blip r:embed="rId4"/>
                <a:stretch>
                  <a:fillRect l="-414" t="-1264" r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u="sng" dirty="0"/>
                  <a:t>Break down problem</a:t>
                </a:r>
                <a:endParaRPr lang="en-US" sz="600" u="sng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n-gram probability </a:t>
                </a:r>
                <a:r>
                  <a:rPr lang="en-US" sz="2400" dirty="0"/>
                  <a:t>*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b="0" dirty="0"/>
                  <a:t>*</a:t>
                </a:r>
                <a:r>
                  <a:rPr lang="en-US" sz="2400" b="0" dirty="0">
                    <a:solidFill>
                      <a:schemeClr val="tx2"/>
                    </a:solidFill>
                  </a:rPr>
                  <a:t>	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charset="0"/>
                      </a:rPr>
                      <m:t>𝐥𝐢𝐦𝐛</m:t>
                    </m:r>
                  </m:oMath>
                </a14:m>
                <a:r>
                  <a:rPr lang="en-US" sz="2400" b="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endParaRPr lang="en-US" sz="18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𝐢𝐧𝐭𝐞𝐥𝐥𝐢𝐠𝐞𝐧𝐜𝐞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𝐟𝐥𝐚𝐯𝐨𝐫𝐢𝐧𝐠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  <a:blipFill>
                <a:blip r:embed="rId5"/>
                <a:stretch>
                  <a:fillRect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50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𝑠𝑒𝑐𝑜𝑛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200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smtClean="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𝑎𝑟𝑡𝑖𝑓𝑖𝑐𝑖𝑎𝑙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𝑎𝑢𝑑𝑖𝑜</m:t>
                        </m:r>
                      </m:e>
                      <m:e>
                        <m:r>
                          <a:rPr lang="en-US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2"/>
                    </a:solidFill>
                  </a:rPr>
                  <a:t>				     n-gram probability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  <a:blipFill>
                <a:blip r:embed="rId5"/>
                <a:stretch>
                  <a:fillRect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11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43870"/>
                <a:ext cx="11379200" cy="124693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For the following Bayes nets, write the joint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𝐶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  <a:sym typeface="Wingdings"/>
                </a:endParaRPr>
              </a:p>
              <a:p>
                <a:pPr marL="914376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/>
                    <a:cs typeface="Calibri"/>
                    <a:sym typeface="Wingdings"/>
                  </a:rPr>
                  <a:t>Using the chain rule (with top-down order A,B,C)</a:t>
                </a:r>
              </a:p>
              <a:p>
                <a:pPr marL="914376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/>
                    <a:cs typeface="Calibri"/>
                    <a:sym typeface="Wingdings"/>
                  </a:rPr>
                  <a:t>Using Bayes net semantics (product of CPTs)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43870"/>
                <a:ext cx="11379200" cy="1246930"/>
              </a:xfrm>
              <a:blipFill rotWithShape="0">
                <a:blip r:embed="rId2"/>
                <a:stretch>
                  <a:fillRect l="-965" t="-10732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7B1346-EB44-4521-8D85-8555ED70C81E}"/>
              </a:ext>
            </a:extLst>
          </p:cNvPr>
          <p:cNvGrpSpPr/>
          <p:nvPr/>
        </p:nvGrpSpPr>
        <p:grpSpPr>
          <a:xfrm>
            <a:off x="5358835" y="2590991"/>
            <a:ext cx="1651565" cy="1307647"/>
            <a:chOff x="5358835" y="2590991"/>
            <a:chExt cx="1651565" cy="1307647"/>
          </a:xfrm>
        </p:grpSpPr>
        <p:cxnSp>
          <p:nvCxnSpPr>
            <p:cNvPr id="17" name="AutoShape 6"/>
            <p:cNvCxnSpPr>
              <a:cxnSpLocks noChangeShapeType="1"/>
              <a:stCxn id="20" idx="5"/>
              <a:endCxn id="26" idx="0"/>
            </p:cNvCxnSpPr>
            <p:nvPr/>
          </p:nvCxnSpPr>
          <p:spPr bwMode="auto">
            <a:xfrm>
              <a:off x="6318805" y="2982635"/>
              <a:ext cx="454698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AutoShape 6"/>
            <p:cNvCxnSpPr>
              <a:cxnSpLocks noChangeShapeType="1"/>
              <a:stCxn id="20" idx="3"/>
              <a:endCxn id="23" idx="0"/>
            </p:cNvCxnSpPr>
            <p:nvPr/>
          </p:nvCxnSpPr>
          <p:spPr bwMode="auto">
            <a:xfrm flipH="1">
              <a:off x="5595732" y="2982635"/>
              <a:ext cx="388051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9" name="Group 18"/>
            <p:cNvGrpSpPr/>
            <p:nvPr/>
          </p:nvGrpSpPr>
          <p:grpSpPr>
            <a:xfrm>
              <a:off x="5914397" y="2590991"/>
              <a:ext cx="486403" cy="461665"/>
              <a:chOff x="5990597" y="3500735"/>
              <a:chExt cx="486403" cy="461665"/>
            </a:xfrm>
          </p:grpSpPr>
          <p:sp>
            <p:nvSpPr>
              <p:cNvPr id="20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58835" y="3430603"/>
              <a:ext cx="493941" cy="468035"/>
              <a:chOff x="5410200" y="4340347"/>
              <a:chExt cx="493941" cy="468035"/>
            </a:xfrm>
          </p:grpSpPr>
          <p:sp>
            <p:nvSpPr>
              <p:cNvPr id="23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6536606" y="3430603"/>
              <a:ext cx="473794" cy="461665"/>
              <a:chOff x="6511771" y="4340347"/>
              <a:chExt cx="473794" cy="461665"/>
            </a:xfrm>
          </p:grpSpPr>
          <p:sp>
            <p:nvSpPr>
              <p:cNvPr id="26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760C2-D207-4505-901A-173E86F50216}"/>
              </a:ext>
            </a:extLst>
          </p:cNvPr>
          <p:cNvGrpSpPr/>
          <p:nvPr/>
        </p:nvGrpSpPr>
        <p:grpSpPr>
          <a:xfrm>
            <a:off x="972988" y="3048000"/>
            <a:ext cx="2490943" cy="470745"/>
            <a:chOff x="972988" y="3048000"/>
            <a:chExt cx="2490943" cy="470745"/>
          </a:xfrm>
        </p:grpSpPr>
        <p:cxnSp>
          <p:nvCxnSpPr>
            <p:cNvPr id="28" name="AutoShape 6"/>
            <p:cNvCxnSpPr>
              <a:cxnSpLocks noChangeShapeType="1"/>
              <a:stCxn id="34" idx="6"/>
              <a:endCxn id="37" idx="2"/>
            </p:cNvCxnSpPr>
            <p:nvPr/>
          </p:nvCxnSpPr>
          <p:spPr bwMode="auto">
            <a:xfrm flipV="1">
              <a:off x="2418253" y="3287914"/>
              <a:ext cx="571884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AutoShape 6"/>
            <p:cNvCxnSpPr>
              <a:cxnSpLocks noChangeShapeType="1"/>
              <a:stCxn id="31" idx="6"/>
              <a:endCxn id="34" idx="2"/>
            </p:cNvCxnSpPr>
            <p:nvPr/>
          </p:nvCxnSpPr>
          <p:spPr bwMode="auto">
            <a:xfrm>
              <a:off x="1446782" y="3283885"/>
              <a:ext cx="497677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0" name="Group 29"/>
            <p:cNvGrpSpPr/>
            <p:nvPr/>
          </p:nvGrpSpPr>
          <p:grpSpPr>
            <a:xfrm>
              <a:off x="972988" y="3052615"/>
              <a:ext cx="486403" cy="461665"/>
              <a:chOff x="5990597" y="3500735"/>
              <a:chExt cx="486403" cy="461665"/>
            </a:xfrm>
          </p:grpSpPr>
          <p:sp>
            <p:nvSpPr>
              <p:cNvPr id="31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/>
            <p:cNvGrpSpPr/>
            <p:nvPr/>
          </p:nvGrpSpPr>
          <p:grpSpPr>
            <a:xfrm>
              <a:off x="1944459" y="3048000"/>
              <a:ext cx="493941" cy="468035"/>
              <a:chOff x="5410200" y="4340347"/>
              <a:chExt cx="493941" cy="468035"/>
            </a:xfrm>
          </p:grpSpPr>
          <p:sp>
            <p:nvSpPr>
              <p:cNvPr id="34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2990137" y="3057080"/>
              <a:ext cx="473794" cy="461665"/>
              <a:chOff x="6511771" y="4340347"/>
              <a:chExt cx="473794" cy="461665"/>
            </a:xfrm>
          </p:grpSpPr>
          <p:sp>
            <p:nvSpPr>
              <p:cNvPr id="37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A37852-85D8-452D-B984-CEF0ADDF5628}"/>
              </a:ext>
            </a:extLst>
          </p:cNvPr>
          <p:cNvGrpSpPr/>
          <p:nvPr/>
        </p:nvGrpSpPr>
        <p:grpSpPr>
          <a:xfrm>
            <a:off x="9051634" y="2514600"/>
            <a:ext cx="1698978" cy="1388065"/>
            <a:chOff x="9051634" y="2514600"/>
            <a:chExt cx="1698978" cy="1388065"/>
          </a:xfrm>
        </p:grpSpPr>
        <p:cxnSp>
          <p:nvCxnSpPr>
            <p:cNvPr id="42" name="AutoShape 6"/>
            <p:cNvCxnSpPr>
              <a:cxnSpLocks noChangeShapeType="1"/>
              <a:stCxn id="48" idx="4"/>
            </p:cNvCxnSpPr>
            <p:nvPr/>
          </p:nvCxnSpPr>
          <p:spPr bwMode="auto">
            <a:xfrm flipH="1">
              <a:off x="10061152" y="2982635"/>
              <a:ext cx="432416" cy="5288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3" name="AutoShape 6"/>
            <p:cNvCxnSpPr>
              <a:cxnSpLocks noChangeShapeType="1"/>
              <a:stCxn id="45" idx="4"/>
              <a:endCxn id="51" idx="1"/>
            </p:cNvCxnSpPr>
            <p:nvPr/>
          </p:nvCxnSpPr>
          <p:spPr bwMode="auto">
            <a:xfrm>
              <a:off x="9288531" y="2975017"/>
              <a:ext cx="445025" cy="5364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4" name="Group 43"/>
            <p:cNvGrpSpPr/>
            <p:nvPr/>
          </p:nvGrpSpPr>
          <p:grpSpPr>
            <a:xfrm>
              <a:off x="9051634" y="2516943"/>
              <a:ext cx="486403" cy="461665"/>
              <a:chOff x="5990597" y="3500735"/>
              <a:chExt cx="486403" cy="461665"/>
            </a:xfrm>
          </p:grpSpPr>
          <p:sp>
            <p:nvSpPr>
              <p:cNvPr id="45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/>
            <p:cNvGrpSpPr/>
            <p:nvPr/>
          </p:nvGrpSpPr>
          <p:grpSpPr>
            <a:xfrm>
              <a:off x="10256671" y="2514600"/>
              <a:ext cx="493941" cy="468035"/>
              <a:chOff x="5410200" y="4340347"/>
              <a:chExt cx="493941" cy="468035"/>
            </a:xfrm>
          </p:grpSpPr>
          <p:sp>
            <p:nvSpPr>
              <p:cNvPr id="48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/>
            <p:cNvGrpSpPr/>
            <p:nvPr/>
          </p:nvGrpSpPr>
          <p:grpSpPr>
            <a:xfrm>
              <a:off x="9664170" y="3441000"/>
              <a:ext cx="473794" cy="461665"/>
              <a:chOff x="6511771" y="4340347"/>
              <a:chExt cx="473794" cy="461665"/>
            </a:xfrm>
          </p:grpSpPr>
          <p:sp>
            <p:nvSpPr>
              <p:cNvPr id="51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86" name="Rectangle 24685"/>
              <p:cNvSpPr/>
              <p:nvPr/>
            </p:nvSpPr>
            <p:spPr>
              <a:xfrm>
                <a:off x="372547" y="4180344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C is independent from A given B</a:t>
                </a:r>
              </a:p>
            </p:txBody>
          </p:sp>
        </mc:Choice>
        <mc:Fallback xmlns="">
          <p:sp>
            <p:nvSpPr>
              <p:cNvPr id="24686" name="Rectangle 246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7" y="4180344"/>
                <a:ext cx="4312415" cy="2677656"/>
              </a:xfrm>
              <a:prstGeom prst="rect">
                <a:avLst/>
              </a:prstGeom>
              <a:blipFill>
                <a:blip r:embed="rId11"/>
                <a:stretch>
                  <a:fillRect l="-2119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389946" y="4182388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C is independent from B given A</a:t>
                </a: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46" y="4182388"/>
                <a:ext cx="4312415" cy="2677656"/>
              </a:xfrm>
              <a:prstGeom prst="rect">
                <a:avLst/>
              </a:prstGeom>
              <a:blipFill rotWithShape="0">
                <a:blip r:embed="rId12"/>
                <a:stretch>
                  <a:fillRect l="-2119" t="-17768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337360" y="4182716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A is independent from B given { }</a:t>
                </a: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60" y="4182716"/>
                <a:ext cx="4312415" cy="2677656"/>
              </a:xfrm>
              <a:prstGeom prst="rect">
                <a:avLst/>
              </a:prstGeom>
              <a:blipFill rotWithShape="0">
                <a:blip r:embed="rId13"/>
                <a:stretch>
                  <a:fillRect l="-2263" t="-17768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6" grpId="0"/>
      <p:bldP spid="66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traffic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Guaranteed X 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Evidence 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</p:spTree>
    <p:extLst>
      <p:ext uri="{BB962C8B-B14F-4D97-AF65-F5344CB8AC3E}">
        <p14:creationId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Z: Traffic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Raining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Y: Ballgame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06144"/>
            <a:ext cx="11242737" cy="5495689"/>
          </a:xfrm>
        </p:spPr>
        <p:txBody>
          <a:bodyPr/>
          <a:lstStyle/>
          <a:p>
            <a:r>
              <a:rPr lang="en-US" dirty="0"/>
              <a:t>Midterm: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 4/8, in-class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for details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dirty="0"/>
              <a:t>Course survey: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Thanks!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 few notes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In-class polls</a:t>
            </a:r>
          </a:p>
          <a:p>
            <a:pPr marL="917575" lvl="2" indent="-457200"/>
            <a:r>
              <a:rPr lang="en-US" sz="2800" dirty="0"/>
              <a:t>Lectures</a:t>
            </a:r>
          </a:p>
          <a:p>
            <a:pPr marL="917575" lvl="2" indent="-457200"/>
            <a:r>
              <a:rPr lang="en-US" sz="2800" dirty="0"/>
              <a:t>Recitation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TAs</a:t>
            </a:r>
          </a:p>
          <a:p>
            <a:pPr marL="917575" lvl="2" indent="-457200"/>
            <a:r>
              <a:rPr lang="en-US" sz="2800" dirty="0"/>
              <a:t>Beyond Pac-man/</a:t>
            </a:r>
            <a:r>
              <a:rPr lang="en-US" sz="2800" dirty="0" err="1"/>
              <a:t>Gridworld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B300-7D1F-4C31-8060-CE0190D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473D-FAC4-4897-B147-6E07921F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701833" cy="54774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Consider the case where you show up to Claire’s office hours and she isn’t there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Draw a Bayes Net capturing the causal relationship between </a:t>
            </a:r>
            <a:r>
              <a:rPr lang="en-US" sz="2800" b="1" dirty="0"/>
              <a:t>Claire</a:t>
            </a:r>
            <a:r>
              <a:rPr lang="en-US" sz="2800" dirty="0"/>
              <a:t> being in the room (yes/no), Claire being abducted by </a:t>
            </a:r>
            <a:r>
              <a:rPr lang="en-US" sz="2800" b="1" dirty="0"/>
              <a:t>aliens</a:t>
            </a:r>
            <a:r>
              <a:rPr lang="en-US" sz="2800" dirty="0"/>
              <a:t> (yes/no), and your </a:t>
            </a:r>
            <a:r>
              <a:rPr lang="en-US" sz="2800" b="1" dirty="0"/>
              <a:t>watch</a:t>
            </a:r>
            <a:r>
              <a:rPr lang="en-US" sz="2800" dirty="0"/>
              <a:t> having the wrong time (yes/no)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What statements about independence can you make?</a:t>
            </a:r>
            <a:endParaRPr lang="en-US" sz="2800" b="1" dirty="0"/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545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193799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its non-descendants given its parents</a:t>
            </a:r>
          </a:p>
        </p:txBody>
      </p:sp>
      <p:pic>
        <p:nvPicPr>
          <p:cNvPr id="5" name="Picture 4" descr="nondescenda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8" y="2428096"/>
            <a:ext cx="475384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310" y="1244601"/>
            <a:ext cx="12192000" cy="1117599"/>
          </a:xfrm>
        </p:spPr>
        <p:txBody>
          <a:bodyPr/>
          <a:lstStyle/>
          <a:p>
            <a:r>
              <a:rPr lang="en-US" sz="2400" dirty="0"/>
              <a:t>A variable’s Markov blanket consists of parents, children, children’s other parents</a:t>
            </a:r>
          </a:p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all other variables given its Markov blanket</a:t>
            </a:r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62200"/>
            <a:ext cx="433514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1D5D-1C6F-4360-8063-AAD9D4E4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24E7-00EA-47C4-9173-E540264B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2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Answer Any Query from Condition Probability Tables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767930" y="2857782"/>
            <a:ext cx="1401908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489647" y="2082436"/>
          <a:ext cx="1676399" cy="29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13459" y="1372312"/>
            <a:ext cx="167639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Query</a:t>
                </a:r>
              </a:p>
              <a:p>
                <a:pPr algn="ctr">
                  <a:lnSpc>
                    <a:spcPct val="80000"/>
                  </a:lnSpc>
                </a:pPr>
                <a:endParaRPr lang="en-US" sz="32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𝑎</m:t>
                          </m:r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𝑒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  <a:blipFill>
                <a:blip r:embed="rId2"/>
                <a:stretch>
                  <a:fillRect t="-12919" r="-2182" b="-10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27">
            <a:extLst>
              <a:ext uri="{FF2B5EF4-FFF2-40B4-BE49-F238E27FC236}">
                <a16:creationId xmlns:a16="http://schemas.microsoft.com/office/drawing/2014/main" id="{E11BA33A-9E66-435C-BF16-2504EE75134C}"/>
              </a:ext>
            </a:extLst>
          </p:cNvPr>
          <p:cNvSpPr/>
          <p:nvPr/>
        </p:nvSpPr>
        <p:spPr>
          <a:xfrm>
            <a:off x="9514313" y="2854965"/>
            <a:ext cx="584871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29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Joint distribution factorization example</a:t>
                </a:r>
              </a:p>
              <a:p>
                <a:pPr>
                  <a:lnSpc>
                    <a:spcPct val="80000"/>
                  </a:lnSpc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Generic chain rule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  <a:p>
                <a:pPr marL="342882" lvl="1" indent="-342882">
                  <a:lnSpc>
                    <a:spcPct val="80000"/>
                  </a:lnSpc>
                  <a:buClr>
                    <a:schemeClr val="accent2"/>
                  </a:buClr>
                </a:pPr>
                <a:endParaRPr lang="en-US" sz="2400" i="1" dirty="0">
                  <a:solidFill>
                    <a:srgbClr val="CC00CC"/>
                  </a:solidFill>
                  <a:latin typeface="Cambria Math" charset="0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  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Bayes nets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𝑃𝑎𝑟𝑒𝑛𝑡𝑠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  <a:blipFill rotWithShape="0">
                <a:blip r:embed="rId3"/>
                <a:stretch>
                  <a:fillRect l="-965" t="-2573" b="-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81" name="Group 24680"/>
          <p:cNvGrpSpPr/>
          <p:nvPr/>
        </p:nvGrpSpPr>
        <p:grpSpPr>
          <a:xfrm>
            <a:off x="9144000" y="2385270"/>
            <a:ext cx="2895600" cy="3126530"/>
            <a:chOff x="8915400" y="1369270"/>
            <a:chExt cx="2895600" cy="3126530"/>
          </a:xfrm>
        </p:grpSpPr>
        <p:sp>
          <p:nvSpPr>
            <p:cNvPr id="7" name="Oval 6"/>
            <p:cNvSpPr/>
            <p:nvPr/>
          </p:nvSpPr>
          <p:spPr>
            <a:xfrm>
              <a:off x="8973312" y="1369270"/>
              <a:ext cx="1158240" cy="58991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B</a:t>
              </a:r>
              <a:r>
                <a:rPr lang="en-US" sz="1400" dirty="0">
                  <a:latin typeface="Calibri"/>
                  <a:cs typeface="Calibri"/>
                </a:rPr>
                <a:t>urglary</a:t>
              </a:r>
              <a:endParaRPr lang="en-US" sz="1400" b="1" dirty="0">
                <a:latin typeface="Calibri"/>
                <a:cs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363200" y="1392620"/>
              <a:ext cx="1447800" cy="6489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E</a:t>
              </a:r>
              <a:r>
                <a:rPr lang="en-US" sz="1400" dirty="0"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9906000" y="2549093"/>
              <a:ext cx="938784" cy="76688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A</a:t>
              </a:r>
              <a:r>
                <a:rPr lang="en-US" sz="1400" dirty="0"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915400" y="3787906"/>
              <a:ext cx="810768" cy="6956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J</a:t>
              </a:r>
              <a:r>
                <a:rPr lang="en-US" sz="1400" dirty="0"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1000232" y="3787906"/>
              <a:ext cx="810768" cy="707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M</a:t>
              </a:r>
              <a:r>
                <a:rPr lang="en-US" sz="1400" dirty="0"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2" name="Straight Arrow Connector 11"/>
            <p:cNvCxnSpPr>
              <a:stCxn id="10" idx="4"/>
              <a:endCxn id="12" idx="1"/>
            </p:cNvCxnSpPr>
            <p:nvPr/>
          </p:nvCxnSpPr>
          <p:spPr>
            <a:xfrm>
              <a:off x="9552432" y="1959181"/>
              <a:ext cx="532599" cy="7022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4"/>
              <a:endCxn id="12" idx="7"/>
            </p:cNvCxnSpPr>
            <p:nvPr/>
          </p:nvCxnSpPr>
          <p:spPr>
            <a:xfrm flipH="1">
              <a:off x="10699281" y="2041523"/>
              <a:ext cx="387819" cy="6198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3"/>
              <a:endCxn id="13" idx="0"/>
            </p:cNvCxnSpPr>
            <p:nvPr/>
          </p:nvCxnSpPr>
          <p:spPr>
            <a:xfrm flipH="1">
              <a:off x="9320784" y="3203670"/>
              <a:ext cx="764247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5"/>
              <a:endCxn id="15" idx="0"/>
            </p:cNvCxnSpPr>
            <p:nvPr/>
          </p:nvCxnSpPr>
          <p:spPr>
            <a:xfrm>
              <a:off x="10699281" y="3203670"/>
              <a:ext cx="706335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266647A-8E5E-44DA-9BDF-08DE0F5D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Alarm Network</a:t>
            </a:r>
          </a:p>
        </p:txBody>
      </p:sp>
    </p:spTree>
    <p:extLst>
      <p:ext uri="{BB962C8B-B14F-4D97-AF65-F5344CB8AC3E}">
        <p14:creationId xmlns:p14="http://schemas.microsoft.com/office/powerpoint/2010/main" val="13795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155166" y="1600169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83966" y="1600169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45766" y="2590769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002766" y="3657569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4288766" y="3657569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2928278" y="2351057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4266541" y="2293907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2813979" y="3159094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4361792" y="3197194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69307"/>
              </p:ext>
            </p:extLst>
          </p:nvPr>
        </p:nvGraphicFramePr>
        <p:xfrm>
          <a:off x="707366" y="1473169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3821"/>
              </p:ext>
            </p:extLst>
          </p:nvPr>
        </p:nvGraphicFramePr>
        <p:xfrm>
          <a:off x="6193766" y="1396969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53060"/>
              </p:ext>
            </p:extLst>
          </p:nvPr>
        </p:nvGraphicFramePr>
        <p:xfrm>
          <a:off x="6193766" y="3246407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34167"/>
              </p:ext>
            </p:extLst>
          </p:nvPr>
        </p:nvGraphicFramePr>
        <p:xfrm>
          <a:off x="859766" y="4724369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3548"/>
              </p:ext>
            </p:extLst>
          </p:nvPr>
        </p:nvGraphicFramePr>
        <p:xfrm>
          <a:off x="3450566" y="4724369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Bayes Nets Independence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30F54-20F9-49EE-A846-22DAF8957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52" y="1958495"/>
            <a:ext cx="4349096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Marginal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Conditional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Joint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Poisson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66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Marginal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Conditional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Joint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Poisson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5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Answer Any Query from Condition Probability Tables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767930" y="2857782"/>
            <a:ext cx="1401908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489647" y="2082436"/>
          <a:ext cx="1676399" cy="29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13459" y="1372312"/>
            <a:ext cx="167639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Query</a:t>
                </a:r>
              </a:p>
              <a:p>
                <a:pPr algn="ctr">
                  <a:lnSpc>
                    <a:spcPct val="80000"/>
                  </a:lnSpc>
                </a:pPr>
                <a:endParaRPr lang="en-US" sz="32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𝑎</m:t>
                          </m:r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𝑒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  <a:blipFill>
                <a:blip r:embed="rId2"/>
                <a:stretch>
                  <a:fillRect t="-12919" r="-2182" b="-10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27">
            <a:extLst>
              <a:ext uri="{FF2B5EF4-FFF2-40B4-BE49-F238E27FC236}">
                <a16:creationId xmlns:a16="http://schemas.microsoft.com/office/drawing/2014/main" id="{E11BA33A-9E66-435C-BF16-2504EE75134C}"/>
              </a:ext>
            </a:extLst>
          </p:cNvPr>
          <p:cNvSpPr/>
          <p:nvPr/>
        </p:nvSpPr>
        <p:spPr>
          <a:xfrm>
            <a:off x="9514313" y="2854965"/>
            <a:ext cx="584871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42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Bayes Net Independence 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112BE8-FCF4-4C99-9EF4-CD2FDB56C24E}"/>
                  </a:ext>
                </a:extLst>
              </p:cNvPr>
              <p:cNvSpPr/>
              <p:nvPr/>
            </p:nvSpPr>
            <p:spPr>
              <a:xfrm>
                <a:off x="231897" y="6034362"/>
                <a:ext cx="8253928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33CC33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33CC3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e>
                      <m:e>
                        <m:r>
                          <a:rPr lang="en-US" sz="2800" i="1">
                            <a:solidFill>
                              <a:srgbClr val="33CC3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e>
                      <m:e>
                        <m:r>
                          <a:rPr lang="en-US" sz="28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D60093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𝐷</m:t>
                        </m:r>
                      </m:e>
                      <m:e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D6009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E88510"/>
                    </a:solidFill>
                    <a:cs typeface="Calibri"/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(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𝐸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𝐷</m:t>
                    </m:r>
                    <m:r>
                      <a:rPr lang="en-US" sz="2800" i="1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112BE8-FCF4-4C99-9EF4-CD2FDB56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7" y="6034362"/>
                <a:ext cx="8253928" cy="44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44E75DE4-611F-4B59-85ED-5A4DA00313CE}"/>
              </a:ext>
            </a:extLst>
          </p:cNvPr>
          <p:cNvSpPr/>
          <p:nvPr/>
        </p:nvSpPr>
        <p:spPr>
          <a:xfrm>
            <a:off x="7016232" y="1372312"/>
            <a:ext cx="51757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CPTs to Joint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Chain rule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Bayes net model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Causality (or not)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Markov assumptions</a:t>
            </a:r>
          </a:p>
        </p:txBody>
      </p:sp>
    </p:spTree>
    <p:extLst>
      <p:ext uri="{BB962C8B-B14F-4D97-AF65-F5344CB8AC3E}">
        <p14:creationId xmlns:p14="http://schemas.microsoft.com/office/powerpoint/2010/main" val="100730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C87BFB4F-4B33-4A22-8ABD-5481DA44E012}"/>
              </a:ext>
            </a:extLst>
          </p:cNvPr>
          <p:cNvSpPr txBox="1">
            <a:spLocks noChangeArrowheads="1"/>
          </p:cNvSpPr>
          <p:nvPr/>
        </p:nvSpPr>
        <p:spPr>
          <a:xfrm>
            <a:off x="552099" y="367131"/>
            <a:ext cx="11147322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Bayes Nets Representation</a:t>
            </a:r>
            <a:endParaRPr lang="en-US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4936" y="1343870"/>
                <a:ext cx="7098581" cy="1399329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One node per random variable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DAG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One CPT per node: P(node | </a:t>
                </a:r>
                <a:r>
                  <a:rPr lang="en-US" sz="2800" i="1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Parents</a:t>
                </a: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(node)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cs typeface="Calibri"/>
                  </a:rPr>
                  <a:t>Encodes joint distribution as product of conditional distributions on each variable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cs typeface="Calibri"/>
                </a:endParaRPr>
              </a:p>
              <a:p>
                <a:pPr marL="457176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…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cs typeface="Calibri"/>
                                      <a:sym typeface="Wingding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cs typeface="Calibri"/>
                                      <a:sym typeface="Wingding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𝑃𝑎𝑟𝑒𝑛𝑡𝑠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))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936" y="1343870"/>
                <a:ext cx="7098581" cy="1399329"/>
              </a:xfrm>
              <a:blipFill>
                <a:blip r:embed="rId2"/>
                <a:stretch>
                  <a:fillRect l="-1546" t="-3913" r="-601" b="-18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71800"/>
              </p:ext>
            </p:extLst>
          </p:nvPr>
        </p:nvGraphicFramePr>
        <p:xfrm>
          <a:off x="8423828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68832"/>
              </p:ext>
            </p:extLst>
          </p:nvPr>
        </p:nvGraphicFramePr>
        <p:xfrm>
          <a:off x="7493553" y="6000505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007506"/>
              </p:ext>
            </p:extLst>
          </p:nvPr>
        </p:nvGraphicFramePr>
        <p:xfrm>
          <a:off x="9345371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96402"/>
              </p:ext>
            </p:extLst>
          </p:nvPr>
        </p:nvGraphicFramePr>
        <p:xfrm>
          <a:off x="11131307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61316"/>
              </p:ext>
            </p:extLst>
          </p:nvPr>
        </p:nvGraphicFramePr>
        <p:xfrm>
          <a:off x="10238339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8797506" y="2844045"/>
            <a:ext cx="1790490" cy="496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797506" y="3478267"/>
            <a:ext cx="2074815" cy="2294326"/>
            <a:chOff x="5410200" y="3500735"/>
            <a:chExt cx="2074815" cy="2294326"/>
          </a:xfrm>
        </p:grpSpPr>
        <p:cxnSp>
          <p:nvCxnSpPr>
            <p:cNvPr id="10" name="AutoShape 6"/>
            <p:cNvCxnSpPr>
              <a:cxnSpLocks noChangeShapeType="1"/>
              <a:stCxn id="5" idx="5"/>
              <a:endCxn id="7" idx="0"/>
            </p:cNvCxnSpPr>
            <p:nvPr/>
          </p:nvCxnSpPr>
          <p:spPr bwMode="auto">
            <a:xfrm>
              <a:off x="6395006" y="3892379"/>
              <a:ext cx="353662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>
              <a:off x="6916179" y="4731556"/>
              <a:ext cx="324049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AutoShape 6"/>
            <p:cNvCxnSpPr>
              <a:cxnSpLocks noChangeShapeType="1"/>
              <a:stCxn id="7" idx="3"/>
              <a:endCxn id="8" idx="0"/>
            </p:cNvCxnSpPr>
            <p:nvPr/>
          </p:nvCxnSpPr>
          <p:spPr bwMode="auto">
            <a:xfrm flipH="1">
              <a:off x="6227494" y="4731556"/>
              <a:ext cx="353662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AutoShape 6"/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 flipH="1">
              <a:off x="5647097" y="3892379"/>
              <a:ext cx="412886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" name="Group 2"/>
            <p:cNvGrpSpPr/>
            <p:nvPr/>
          </p:nvGrpSpPr>
          <p:grpSpPr>
            <a:xfrm>
              <a:off x="5990597" y="3500735"/>
              <a:ext cx="486403" cy="461665"/>
              <a:chOff x="5990597" y="3500735"/>
              <a:chExt cx="486403" cy="461665"/>
            </a:xfrm>
          </p:grpSpPr>
          <p:sp>
            <p:nvSpPr>
              <p:cNvPr id="5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5410200" y="4340347"/>
              <a:ext cx="493941" cy="468035"/>
              <a:chOff x="5410200" y="4340347"/>
              <a:chExt cx="493941" cy="468035"/>
            </a:xfrm>
          </p:grpSpPr>
          <p:sp>
            <p:nvSpPr>
              <p:cNvPr id="6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6511771" y="4340347"/>
              <a:ext cx="473794" cy="461665"/>
              <a:chOff x="6511771" y="4340347"/>
              <a:chExt cx="473794" cy="461665"/>
            </a:xfrm>
          </p:grpSpPr>
          <p:sp>
            <p:nvSpPr>
              <p:cNvPr id="7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/>
            <p:cNvGrpSpPr/>
            <p:nvPr/>
          </p:nvGrpSpPr>
          <p:grpSpPr>
            <a:xfrm>
              <a:off x="5990597" y="5326482"/>
              <a:ext cx="497455" cy="464718"/>
              <a:chOff x="5990597" y="5326482"/>
              <a:chExt cx="497455" cy="464718"/>
            </a:xfrm>
          </p:grpSpPr>
          <p:sp>
            <p:nvSpPr>
              <p:cNvPr id="8" name="Oval 3"/>
              <p:cNvSpPr>
                <a:spLocks noChangeArrowheads="1"/>
              </p:cNvSpPr>
              <p:nvPr/>
            </p:nvSpPr>
            <p:spPr bwMode="auto">
              <a:xfrm>
                <a:off x="5990597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9437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/>
            <p:cNvGrpSpPr/>
            <p:nvPr/>
          </p:nvGrpSpPr>
          <p:grpSpPr>
            <a:xfrm>
              <a:off x="7003331" y="5333396"/>
              <a:ext cx="481684" cy="461665"/>
              <a:chOff x="7003331" y="5333396"/>
              <a:chExt cx="481684" cy="461665"/>
            </a:xfrm>
          </p:grpSpPr>
          <p:sp>
            <p:nvSpPr>
              <p:cNvPr id="9" name="Oval 3"/>
              <p:cNvSpPr>
                <a:spLocks noChangeArrowheads="1"/>
              </p:cNvSpPr>
              <p:nvPr/>
            </p:nvSpPr>
            <p:spPr bwMode="auto">
              <a:xfrm>
                <a:off x="7003331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E8851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E8851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E8851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2907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the product of CPTs to the Bayes net.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solidFill>
                  <a:schemeClr val="tx1"/>
                </a:solidFill>
              </a:rPr>
              <a:t>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III.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1C5120-41F2-499D-AB55-FCA42FA6DDAA}"/>
              </a:ext>
            </a:extLst>
          </p:cNvPr>
          <p:cNvGrpSpPr/>
          <p:nvPr/>
        </p:nvGrpSpPr>
        <p:grpSpPr>
          <a:xfrm>
            <a:off x="5374132" y="1935591"/>
            <a:ext cx="1651565" cy="1307647"/>
            <a:chOff x="5358835" y="2590991"/>
            <a:chExt cx="1651565" cy="1307647"/>
          </a:xfrm>
        </p:grpSpPr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92F69D57-D9F3-42E9-9D18-D472DF786633}"/>
                </a:ext>
              </a:extLst>
            </p:cNvPr>
            <p:cNvCxnSpPr>
              <a:cxnSpLocks noChangeShapeType="1"/>
              <a:stCxn id="41" idx="5"/>
              <a:endCxn id="37" idx="0"/>
            </p:cNvCxnSpPr>
            <p:nvPr/>
          </p:nvCxnSpPr>
          <p:spPr bwMode="auto">
            <a:xfrm>
              <a:off x="6318805" y="2982635"/>
              <a:ext cx="454698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D6B9DD8B-8AC6-4A02-9F21-4DE9CB97B3F5}"/>
                </a:ext>
              </a:extLst>
            </p:cNvPr>
            <p:cNvCxnSpPr>
              <a:cxnSpLocks noChangeShapeType="1"/>
              <a:stCxn id="41" idx="3"/>
              <a:endCxn id="39" idx="0"/>
            </p:cNvCxnSpPr>
            <p:nvPr/>
          </p:nvCxnSpPr>
          <p:spPr bwMode="auto">
            <a:xfrm flipH="1">
              <a:off x="5595732" y="2982635"/>
              <a:ext cx="388051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964E06-F10F-4812-A396-CC1CEDE9560D}"/>
                </a:ext>
              </a:extLst>
            </p:cNvPr>
            <p:cNvGrpSpPr/>
            <p:nvPr/>
          </p:nvGrpSpPr>
          <p:grpSpPr>
            <a:xfrm>
              <a:off x="5914397" y="2590991"/>
              <a:ext cx="486403" cy="461665"/>
              <a:chOff x="5990597" y="3500735"/>
              <a:chExt cx="486403" cy="461665"/>
            </a:xfrm>
          </p:grpSpPr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A9D287CD-61EA-4883-9635-5C43346AB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C9DD4B5-A3C4-47F0-929F-C6B61C73A01D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DE6780-36A5-4700-93EA-1AA9BE3C174F}"/>
                </a:ext>
              </a:extLst>
            </p:cNvPr>
            <p:cNvGrpSpPr/>
            <p:nvPr/>
          </p:nvGrpSpPr>
          <p:grpSpPr>
            <a:xfrm>
              <a:off x="5358835" y="3430603"/>
              <a:ext cx="493941" cy="468035"/>
              <a:chOff x="5410200" y="4340347"/>
              <a:chExt cx="493941" cy="468035"/>
            </a:xfrm>
          </p:grpSpPr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688E1C72-2680-48F8-95C2-39D9CB50B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6B352471-3C46-46E0-A691-ACE20FAB63D5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BC3CCB-724D-4400-80EB-B59FF16B3635}"/>
                </a:ext>
              </a:extLst>
            </p:cNvPr>
            <p:cNvGrpSpPr/>
            <p:nvPr/>
          </p:nvGrpSpPr>
          <p:grpSpPr>
            <a:xfrm>
              <a:off x="6536606" y="3430603"/>
              <a:ext cx="473794" cy="461665"/>
              <a:chOff x="6511771" y="4340347"/>
              <a:chExt cx="473794" cy="461665"/>
            </a:xfrm>
          </p:grpSpPr>
          <p:sp>
            <p:nvSpPr>
              <p:cNvPr id="37" name="Oval 3">
                <a:extLst>
                  <a:ext uri="{FF2B5EF4-FFF2-40B4-BE49-F238E27FC236}">
                    <a16:creationId xmlns:a16="http://schemas.microsoft.com/office/drawing/2014/main" id="{475B03F9-9C41-42AC-B72B-410D2DDFE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2E21D6D-08F9-4AE1-A093-D1E9F99FE92D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278EDA-4DEF-44BF-A7FC-9ED76FD604B6}"/>
              </a:ext>
            </a:extLst>
          </p:cNvPr>
          <p:cNvGrpSpPr/>
          <p:nvPr/>
        </p:nvGrpSpPr>
        <p:grpSpPr>
          <a:xfrm>
            <a:off x="1482900" y="2337471"/>
            <a:ext cx="2490943" cy="470745"/>
            <a:chOff x="972988" y="3048000"/>
            <a:chExt cx="2490943" cy="470745"/>
          </a:xfrm>
        </p:grpSpPr>
        <p:cxnSp>
          <p:nvCxnSpPr>
            <p:cNvPr id="44" name="AutoShape 6">
              <a:extLst>
                <a:ext uri="{FF2B5EF4-FFF2-40B4-BE49-F238E27FC236}">
                  <a16:creationId xmlns:a16="http://schemas.microsoft.com/office/drawing/2014/main" id="{260DA4D9-E9BF-474B-BC3A-331F1E424D9B}"/>
                </a:ext>
              </a:extLst>
            </p:cNvPr>
            <p:cNvCxnSpPr>
              <a:cxnSpLocks noChangeShapeType="1"/>
              <a:stCxn id="51" idx="6"/>
              <a:endCxn id="49" idx="2"/>
            </p:cNvCxnSpPr>
            <p:nvPr/>
          </p:nvCxnSpPr>
          <p:spPr bwMode="auto">
            <a:xfrm flipV="1">
              <a:off x="2418253" y="3287914"/>
              <a:ext cx="571884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552867A1-463C-4977-8989-7DFF8686B701}"/>
                </a:ext>
              </a:extLst>
            </p:cNvPr>
            <p:cNvCxnSpPr>
              <a:cxnSpLocks noChangeShapeType="1"/>
              <a:stCxn id="53" idx="6"/>
              <a:endCxn id="51" idx="2"/>
            </p:cNvCxnSpPr>
            <p:nvPr/>
          </p:nvCxnSpPr>
          <p:spPr bwMode="auto">
            <a:xfrm>
              <a:off x="1446782" y="3283885"/>
              <a:ext cx="497677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6C1B87-3D94-428D-9F77-1BF4CDFE74A1}"/>
                </a:ext>
              </a:extLst>
            </p:cNvPr>
            <p:cNvGrpSpPr/>
            <p:nvPr/>
          </p:nvGrpSpPr>
          <p:grpSpPr>
            <a:xfrm>
              <a:off x="972988" y="3052615"/>
              <a:ext cx="486403" cy="461665"/>
              <a:chOff x="5990597" y="3500735"/>
              <a:chExt cx="486403" cy="461665"/>
            </a:xfrm>
          </p:grpSpPr>
          <p:sp>
            <p:nvSpPr>
              <p:cNvPr id="53" name="Oval 3">
                <a:extLst>
                  <a:ext uri="{FF2B5EF4-FFF2-40B4-BE49-F238E27FC236}">
                    <a16:creationId xmlns:a16="http://schemas.microsoft.com/office/drawing/2014/main" id="{A6433942-69DE-4FE6-B389-13896AD6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D51F83A-754C-4F0F-A836-DF64C5713048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3AC814-A91F-42A6-956E-4B644F55AF25}"/>
                </a:ext>
              </a:extLst>
            </p:cNvPr>
            <p:cNvGrpSpPr/>
            <p:nvPr/>
          </p:nvGrpSpPr>
          <p:grpSpPr>
            <a:xfrm>
              <a:off x="1944459" y="3048000"/>
              <a:ext cx="493941" cy="468035"/>
              <a:chOff x="5410200" y="4340347"/>
              <a:chExt cx="493941" cy="468035"/>
            </a:xfrm>
          </p:grpSpPr>
          <p:sp>
            <p:nvSpPr>
              <p:cNvPr id="51" name="Oval 3">
                <a:extLst>
                  <a:ext uri="{FF2B5EF4-FFF2-40B4-BE49-F238E27FC236}">
                    <a16:creationId xmlns:a16="http://schemas.microsoft.com/office/drawing/2014/main" id="{7C3ABB88-A4E9-4B58-9301-37830FC5F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489D5BD6-A29E-47E9-A6BC-1213CD6FC5DA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2595FF-93F8-4581-9523-5AC92FCDBBBF}"/>
                </a:ext>
              </a:extLst>
            </p:cNvPr>
            <p:cNvGrpSpPr/>
            <p:nvPr/>
          </p:nvGrpSpPr>
          <p:grpSpPr>
            <a:xfrm>
              <a:off x="2990137" y="3057080"/>
              <a:ext cx="473794" cy="461665"/>
              <a:chOff x="6511771" y="4340347"/>
              <a:chExt cx="473794" cy="461665"/>
            </a:xfrm>
          </p:grpSpPr>
          <p:sp>
            <p:nvSpPr>
              <p:cNvPr id="49" name="Oval 3">
                <a:extLst>
                  <a:ext uri="{FF2B5EF4-FFF2-40B4-BE49-F238E27FC236}">
                    <a16:creationId xmlns:a16="http://schemas.microsoft.com/office/drawing/2014/main" id="{0EF39D6F-929D-4B08-9414-E1D6C2251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33FD2E9-2ED3-4232-A309-7A6C591038B2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EB60C6-FBB6-4A9B-A470-CB7D179D7F57}"/>
              </a:ext>
            </a:extLst>
          </p:cNvPr>
          <p:cNvGrpSpPr/>
          <p:nvPr/>
        </p:nvGrpSpPr>
        <p:grpSpPr>
          <a:xfrm>
            <a:off x="9092411" y="1874190"/>
            <a:ext cx="1698978" cy="1388065"/>
            <a:chOff x="9051634" y="2514600"/>
            <a:chExt cx="1698978" cy="1388065"/>
          </a:xfrm>
        </p:grpSpPr>
        <p:cxnSp>
          <p:nvCxnSpPr>
            <p:cNvPr id="56" name="AutoShape 6">
              <a:extLst>
                <a:ext uri="{FF2B5EF4-FFF2-40B4-BE49-F238E27FC236}">
                  <a16:creationId xmlns:a16="http://schemas.microsoft.com/office/drawing/2014/main" id="{B267B1B0-1548-4E46-832D-4C0971B3BA8F}"/>
                </a:ext>
              </a:extLst>
            </p:cNvPr>
            <p:cNvCxnSpPr>
              <a:cxnSpLocks noChangeShapeType="1"/>
              <a:stCxn id="63" idx="4"/>
            </p:cNvCxnSpPr>
            <p:nvPr/>
          </p:nvCxnSpPr>
          <p:spPr bwMode="auto">
            <a:xfrm flipH="1">
              <a:off x="10061152" y="2982635"/>
              <a:ext cx="432416" cy="5288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7" name="AutoShape 6">
              <a:extLst>
                <a:ext uri="{FF2B5EF4-FFF2-40B4-BE49-F238E27FC236}">
                  <a16:creationId xmlns:a16="http://schemas.microsoft.com/office/drawing/2014/main" id="{5D03117D-05D9-4ECE-AD2F-A76400FD03C1}"/>
                </a:ext>
              </a:extLst>
            </p:cNvPr>
            <p:cNvCxnSpPr>
              <a:cxnSpLocks noChangeShapeType="1"/>
              <a:stCxn id="65" idx="4"/>
              <a:endCxn id="61" idx="1"/>
            </p:cNvCxnSpPr>
            <p:nvPr/>
          </p:nvCxnSpPr>
          <p:spPr bwMode="auto">
            <a:xfrm>
              <a:off x="9288531" y="2975017"/>
              <a:ext cx="445025" cy="5364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167F09-46A7-4D21-B312-BE6649AC5E30}"/>
                </a:ext>
              </a:extLst>
            </p:cNvPr>
            <p:cNvGrpSpPr/>
            <p:nvPr/>
          </p:nvGrpSpPr>
          <p:grpSpPr>
            <a:xfrm>
              <a:off x="9051634" y="2516943"/>
              <a:ext cx="486403" cy="461665"/>
              <a:chOff x="5990597" y="3500735"/>
              <a:chExt cx="486403" cy="461665"/>
            </a:xfrm>
          </p:grpSpPr>
          <p:sp>
            <p:nvSpPr>
              <p:cNvPr id="65" name="Oval 3">
                <a:extLst>
                  <a:ext uri="{FF2B5EF4-FFF2-40B4-BE49-F238E27FC236}">
                    <a16:creationId xmlns:a16="http://schemas.microsoft.com/office/drawing/2014/main" id="{FD8BCB6D-D77B-427C-A07A-F3883CDD0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2D5B186-B61D-4416-831D-35ACFE031301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7C5604-0DA9-45D3-B439-31DB25C13AE9}"/>
                </a:ext>
              </a:extLst>
            </p:cNvPr>
            <p:cNvGrpSpPr/>
            <p:nvPr/>
          </p:nvGrpSpPr>
          <p:grpSpPr>
            <a:xfrm>
              <a:off x="10256671" y="2514600"/>
              <a:ext cx="493941" cy="468035"/>
              <a:chOff x="5410200" y="4340347"/>
              <a:chExt cx="493941" cy="468035"/>
            </a:xfrm>
          </p:grpSpPr>
          <p:sp>
            <p:nvSpPr>
              <p:cNvPr id="63" name="Oval 3">
                <a:extLst>
                  <a:ext uri="{FF2B5EF4-FFF2-40B4-BE49-F238E27FC236}">
                    <a16:creationId xmlns:a16="http://schemas.microsoft.com/office/drawing/2014/main" id="{5FA46776-4FE0-46CA-9B67-B6B6EB014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758772A-E4E8-4F63-914D-2CE210AE1BFC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8BF3DA6-CFE3-463F-B2A6-6D18AD32A65A}"/>
                </a:ext>
              </a:extLst>
            </p:cNvPr>
            <p:cNvGrpSpPr/>
            <p:nvPr/>
          </p:nvGrpSpPr>
          <p:grpSpPr>
            <a:xfrm>
              <a:off x="9664170" y="3441000"/>
              <a:ext cx="473794" cy="461665"/>
              <a:chOff x="6511771" y="4340347"/>
              <a:chExt cx="473794" cy="461665"/>
            </a:xfrm>
          </p:grpSpPr>
          <p:sp>
            <p:nvSpPr>
              <p:cNvPr id="61" name="Oval 3">
                <a:extLst>
                  <a:ext uri="{FF2B5EF4-FFF2-40B4-BE49-F238E27FC236}">
                    <a16:creationId xmlns:a16="http://schemas.microsoft.com/office/drawing/2014/main" id="{1C96704B-4E2B-4750-BFB6-206FA9E49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F842719-4351-4CD6-A13B-2A282CF6267F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/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  <a:blipFill>
                <a:blip r:embed="rId11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/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  <a:blipFill>
                <a:blip r:embed="rId12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/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  <a:blipFill>
                <a:blip r:embed="rId1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/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  <a:blipFill>
                <a:blip r:embed="rId14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/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  <a:blipFill>
                <a:blip r:embed="rId15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/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  <a:blipFill>
                <a:blip r:embed="rId16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/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  <a:blipFill>
                <a:blip r:embed="rId17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/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  <a:blipFill>
                <a:blip r:embed="rId18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/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  <a:blipFill>
                <a:blip r:embed="rId19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6" grpId="0"/>
      <p:bldP spid="77" grpId="0"/>
      <p:bldP spid="7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1418</Words>
  <Application>Microsoft Office PowerPoint</Application>
  <PresentationFormat>Widescreen</PresentationFormat>
  <Paragraphs>432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 Light</vt:lpstr>
      <vt:lpstr>Wingdings</vt:lpstr>
      <vt:lpstr>Calibri</vt:lpstr>
      <vt:lpstr>Cambria Math</vt:lpstr>
      <vt:lpstr>Office Theme</vt:lpstr>
      <vt:lpstr>Warm-up as you walk in</vt:lpstr>
      <vt:lpstr>Announcements</vt:lpstr>
      <vt:lpstr>AI: Representation and Problem Solving </vt:lpstr>
      <vt:lpstr>Piazza Poll 1</vt:lpstr>
      <vt:lpstr>Piazza Poll 1</vt:lpstr>
      <vt:lpstr>Answer Any Query from Condition Probability Tables</vt:lpstr>
      <vt:lpstr>Bayes Net Independence Assumptions</vt:lpstr>
      <vt:lpstr>PowerPoint Presentation</vt:lpstr>
      <vt:lpstr>Piazza Poll 2</vt:lpstr>
      <vt:lpstr>Bayes Nets in the Wild</vt:lpstr>
      <vt:lpstr>Bayes Nets in the Wild</vt:lpstr>
      <vt:lpstr>Bayes Nets in the Wild</vt:lpstr>
      <vt:lpstr>Bayes Nets in the Wild</vt:lpstr>
      <vt:lpstr>Conditional Independence Semantics</vt:lpstr>
      <vt:lpstr>Causal Chains</vt:lpstr>
      <vt:lpstr>Causal Chains</vt:lpstr>
      <vt:lpstr>Common Cause</vt:lpstr>
      <vt:lpstr>Common Cause</vt:lpstr>
      <vt:lpstr>Common Effect</vt:lpstr>
      <vt:lpstr>Practice</vt:lpstr>
      <vt:lpstr>Conditional Independence Semantics</vt:lpstr>
      <vt:lpstr>Markov blanket</vt:lpstr>
      <vt:lpstr>Markov Structures</vt:lpstr>
      <vt:lpstr>Answer Any Query from Condition Probability Tables</vt:lpstr>
      <vt:lpstr>Example: Alarm Network</vt:lpstr>
      <vt:lpstr>Example: Alarm Network</vt:lpstr>
      <vt:lpstr>Example: Alarm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1065</cp:revision>
  <cp:lastPrinted>2018-11-27T13:42:27Z</cp:lastPrinted>
  <dcterms:created xsi:type="dcterms:W3CDTF">2018-10-11T11:39:27Z</dcterms:created>
  <dcterms:modified xsi:type="dcterms:W3CDTF">2019-04-04T06:23:07Z</dcterms:modified>
</cp:coreProperties>
</file>